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9" r:id="rId2"/>
    <p:sldId id="260" r:id="rId3"/>
    <p:sldId id="257" r:id="rId4"/>
    <p:sldId id="258" r:id="rId5"/>
    <p:sldId id="264" r:id="rId6"/>
    <p:sldId id="267" r:id="rId7"/>
    <p:sldId id="270" r:id="rId8"/>
    <p:sldId id="271" r:id="rId9"/>
    <p:sldId id="272" r:id="rId10"/>
    <p:sldId id="263" r:id="rId11"/>
    <p:sldId id="262" r:id="rId12"/>
    <p:sldId id="261" r:id="rId13"/>
    <p:sldId id="265" r:id="rId14"/>
    <p:sldId id="266" r:id="rId15"/>
    <p:sldId id="273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724A8-49D3-4DB4-A5BD-CE983A21BF85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35075-505C-40A9-9B06-BE44562250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91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1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56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10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39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11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9721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12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792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13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12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14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85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15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2118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16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05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2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33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3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92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4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5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5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476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6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59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7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263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8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3215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21999" indent="-277692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10767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555074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999381" indent="-222153" defTabSz="939525" eaLnBrk="0" hangingPunct="0"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443688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887995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332302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776609" indent="-222153" defTabSz="93952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/>
            <a:fld id="{E639C8F5-D182-4DF5-8AE1-803B3A5BC625}" type="slidenum">
              <a:rPr lang="en-US" altLang="en-US" sz="1300"/>
              <a:pPr eaLnBrk="1" hangingPunct="1"/>
              <a:t>9</a:t>
            </a:fld>
            <a:endParaRPr lang="en-US" altLang="en-US" sz="1300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073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30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42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8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53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030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062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5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80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56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4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9E45-A809-4DE8-99D2-05DF42CFA2C6}" type="datetimeFigureOut">
              <a:rPr lang="en-US" smtClean="0"/>
              <a:t>11/24/2023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0AD87-6B9E-4D3D-B065-79A23FDAA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93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286000"/>
            <a:ext cx="79248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/>
              <a:t>Essex County Youth Soccer Association </a:t>
            </a:r>
            <a:br>
              <a:rPr lang="en-US" sz="3600" dirty="0"/>
            </a:br>
            <a:r>
              <a:rPr lang="en-US" sz="3600" dirty="0"/>
              <a:t>Annual General Meeting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890982" y="4648199"/>
            <a:ext cx="6405418" cy="153092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dirty="0"/>
              <a:t>November 16, 2023 </a:t>
            </a:r>
            <a:br>
              <a:rPr lang="en-US" dirty="0"/>
            </a:b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Remember to follow us on Facebook </a:t>
            </a:r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10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47142" y="2240279"/>
            <a:ext cx="6405418" cy="4384965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en-US" sz="3800" b="1" dirty="0"/>
              <a:t>2023 Board Election Ballot </a:t>
            </a:r>
          </a:p>
          <a:p>
            <a:pPr algn="l"/>
            <a:r>
              <a:rPr lang="en-US" b="1" dirty="0"/>
              <a:t>2 -Year term:</a:t>
            </a:r>
          </a:p>
          <a:p>
            <a:pPr algn="l"/>
            <a:r>
              <a:rPr lang="en-US" dirty="0"/>
              <a:t>Secretary:                            Amanda </a:t>
            </a:r>
            <a:r>
              <a:rPr lang="en-US" dirty="0" err="1"/>
              <a:t>LaFlamme</a:t>
            </a:r>
            <a:r>
              <a:rPr lang="en-US" dirty="0"/>
              <a:t> </a:t>
            </a:r>
          </a:p>
          <a:p>
            <a:pPr algn="l"/>
            <a:r>
              <a:rPr lang="en-US" dirty="0"/>
              <a:t>VP Northeast                      Keith Totten </a:t>
            </a:r>
          </a:p>
          <a:p>
            <a:pPr algn="l"/>
            <a:r>
              <a:rPr lang="en-US" dirty="0"/>
              <a:t>Girls Commissioner           Bob </a:t>
            </a:r>
            <a:r>
              <a:rPr lang="en-US" dirty="0" err="1"/>
              <a:t>McGarvey</a:t>
            </a:r>
            <a:r>
              <a:rPr lang="en-US" dirty="0"/>
              <a:t>  </a:t>
            </a:r>
          </a:p>
          <a:p>
            <a:pPr algn="l"/>
            <a:endParaRPr lang="en-US" dirty="0"/>
          </a:p>
          <a:p>
            <a:pPr algn="l"/>
            <a:r>
              <a:rPr lang="en-US" b="1" dirty="0"/>
              <a:t>1-Year term:</a:t>
            </a:r>
          </a:p>
          <a:p>
            <a:pPr algn="l"/>
            <a:r>
              <a:rPr lang="en-US" dirty="0"/>
              <a:t>Education Director           Jeff Chambers </a:t>
            </a:r>
          </a:p>
          <a:p>
            <a:pPr algn="l"/>
            <a:r>
              <a:rPr lang="en-US" dirty="0"/>
              <a:t>G10-PG Director               Michael </a:t>
            </a:r>
            <a:r>
              <a:rPr lang="en-US" dirty="0" err="1"/>
              <a:t>Kilkelly</a:t>
            </a:r>
            <a:r>
              <a:rPr lang="en-US" dirty="0"/>
              <a:t> </a:t>
            </a:r>
          </a:p>
          <a:p>
            <a:pPr algn="l"/>
            <a:r>
              <a:rPr lang="en-US" dirty="0"/>
              <a:t>G8 Boys Director              Greg </a:t>
            </a:r>
            <a:r>
              <a:rPr lang="en-US" dirty="0" err="1"/>
              <a:t>Buser</a:t>
            </a:r>
            <a:r>
              <a:rPr lang="en-US" dirty="0"/>
              <a:t> </a:t>
            </a:r>
          </a:p>
          <a:p>
            <a:pPr algn="l"/>
            <a:r>
              <a:rPr lang="en-US" dirty="0"/>
              <a:t>G8 Girls Director             </a:t>
            </a:r>
            <a:r>
              <a:rPr lang="en-US" b="1" dirty="0"/>
              <a:t> </a:t>
            </a:r>
            <a:r>
              <a:rPr lang="en-US" dirty="0"/>
              <a:t>Mike </a:t>
            </a:r>
            <a:r>
              <a:rPr lang="en-US" dirty="0" err="1"/>
              <a:t>Bluette</a:t>
            </a:r>
            <a:endParaRPr lang="en-US" dirty="0"/>
          </a:p>
          <a:p>
            <a:pPr algn="l"/>
            <a:r>
              <a:rPr lang="en-US" dirty="0"/>
              <a:t>G6 Boys Director              Mike </a:t>
            </a:r>
            <a:r>
              <a:rPr lang="en-US" dirty="0" err="1"/>
              <a:t>McGoldrick</a:t>
            </a:r>
            <a:endParaRPr lang="en-US" dirty="0"/>
          </a:p>
          <a:p>
            <a:pPr algn="l"/>
            <a:r>
              <a:rPr lang="en-US" dirty="0"/>
              <a:t>G6 Girls Director              Jim Talbot </a:t>
            </a:r>
          </a:p>
          <a:p>
            <a:pPr algn="l"/>
            <a:r>
              <a:rPr lang="en-US" dirty="0"/>
              <a:t>G4 Boys Director           </a:t>
            </a:r>
            <a:r>
              <a:rPr lang="en-US" b="1" dirty="0"/>
              <a:t>   Rob Day  (new member) </a:t>
            </a:r>
          </a:p>
          <a:p>
            <a:pPr algn="l"/>
            <a:r>
              <a:rPr lang="en-US" dirty="0"/>
              <a:t>G4 Girls Director              Mark </a:t>
            </a:r>
            <a:r>
              <a:rPr lang="en-US" dirty="0" err="1"/>
              <a:t>Ercolini</a:t>
            </a:r>
            <a:r>
              <a:rPr lang="en-US" dirty="0"/>
              <a:t> </a:t>
            </a:r>
          </a:p>
          <a:p>
            <a:pPr eaLnBrk="1" hangingPunct="1">
              <a:defRPr/>
            </a:pPr>
            <a:endParaRPr lang="en-US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8048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47142" y="2240279"/>
            <a:ext cx="6405418" cy="4401590"/>
          </a:xfrm>
        </p:spPr>
        <p:txBody>
          <a:bodyPr>
            <a:normAutofit fontScale="70000" lnSpcReduction="20000"/>
          </a:bodyPr>
          <a:lstStyle/>
          <a:p>
            <a:pPr algn="l" eaLnBrk="1" hangingPunct="1">
              <a:defRPr/>
            </a:pPr>
            <a:r>
              <a:rPr lang="en-US" dirty="0"/>
              <a:t>	</a:t>
            </a:r>
            <a:r>
              <a:rPr lang="en-US" sz="3400" b="1" dirty="0"/>
              <a:t>Board Appointed Positions for 2023-24</a:t>
            </a:r>
          </a:p>
          <a:p>
            <a:pPr algn="l" eaLnBrk="1" hangingPunct="1">
              <a:defRPr/>
            </a:pPr>
            <a:r>
              <a:rPr lang="en-US" dirty="0"/>
              <a:t> </a:t>
            </a:r>
          </a:p>
          <a:p>
            <a:pPr algn="l"/>
            <a:r>
              <a:rPr lang="en-US" b="1" dirty="0"/>
              <a:t>At-Large Recommended Appointees :</a:t>
            </a:r>
          </a:p>
          <a:p>
            <a:pPr algn="l"/>
            <a:r>
              <a:rPr lang="en-US" dirty="0"/>
              <a:t>Dan Daley  - </a:t>
            </a:r>
            <a:r>
              <a:rPr lang="en-US" i="1" dirty="0"/>
              <a:t>Discipline Committee and Reschedules </a:t>
            </a:r>
          </a:p>
          <a:p>
            <a:pPr algn="l"/>
            <a:r>
              <a:rPr lang="en-US" dirty="0"/>
              <a:t>Jill Thresher – </a:t>
            </a:r>
            <a:r>
              <a:rPr lang="en-US" i="1" dirty="0"/>
              <a:t>Awards </a:t>
            </a:r>
          </a:p>
          <a:p>
            <a:pPr algn="l"/>
            <a:r>
              <a:rPr lang="en-US" dirty="0"/>
              <a:t>Sharon Clement -  </a:t>
            </a:r>
            <a:r>
              <a:rPr lang="en-US" i="1" dirty="0"/>
              <a:t>Communications </a:t>
            </a:r>
          </a:p>
          <a:p>
            <a:pPr algn="l"/>
            <a:r>
              <a:rPr lang="en-US" dirty="0"/>
              <a:t>Jeremy Derby  - </a:t>
            </a:r>
            <a:r>
              <a:rPr lang="en-US" i="1" dirty="0"/>
              <a:t>Technology - web site </a:t>
            </a:r>
            <a:r>
              <a:rPr lang="en-US" i="1" dirty="0" err="1"/>
              <a:t>etc</a:t>
            </a:r>
            <a:r>
              <a:rPr lang="en-US" dirty="0"/>
              <a:t>  </a:t>
            </a:r>
          </a:p>
          <a:p>
            <a:pPr algn="l"/>
            <a:r>
              <a:rPr lang="en-US" dirty="0"/>
              <a:t>Janet </a:t>
            </a:r>
            <a:r>
              <a:rPr lang="en-US" dirty="0" err="1"/>
              <a:t>Gargan</a:t>
            </a:r>
            <a:r>
              <a:rPr lang="en-US" dirty="0"/>
              <a:t> - </a:t>
            </a:r>
            <a:r>
              <a:rPr lang="en-US" i="1" dirty="0"/>
              <a:t>Registrar </a:t>
            </a:r>
          </a:p>
          <a:p>
            <a:pPr algn="l"/>
            <a:r>
              <a:rPr lang="en-US" dirty="0"/>
              <a:t>Jack Steele - </a:t>
            </a:r>
            <a:r>
              <a:rPr lang="en-US" i="1" dirty="0" err="1"/>
              <a:t>TOPSoccer</a:t>
            </a:r>
            <a:r>
              <a:rPr lang="en-US" i="1" dirty="0"/>
              <a:t> Program Development</a:t>
            </a:r>
          </a:p>
          <a:p>
            <a:pPr algn="l"/>
            <a:r>
              <a:rPr lang="en-US" dirty="0"/>
              <a:t>Justin Walters - </a:t>
            </a:r>
            <a:r>
              <a:rPr lang="en-US" i="1" dirty="0"/>
              <a:t>Treasurer </a:t>
            </a:r>
          </a:p>
          <a:p>
            <a:pPr algn="l"/>
            <a:r>
              <a:rPr lang="en-US" dirty="0"/>
              <a:t>Jose Isidro – </a:t>
            </a:r>
            <a:r>
              <a:rPr lang="en-US" i="1" dirty="0"/>
              <a:t>VP North Shore (1 year appointment) </a:t>
            </a:r>
          </a:p>
          <a:p>
            <a:pPr algn="l"/>
            <a:r>
              <a:rPr lang="en-US" dirty="0"/>
              <a:t> </a:t>
            </a:r>
          </a:p>
          <a:p>
            <a:pPr algn="l"/>
            <a:r>
              <a:rPr lang="en-US" sz="1900" dirty="0"/>
              <a:t>Directors at Large shall be appointed by the Board of Directors at such time as qualified candidates present themselves following the AGM.</a:t>
            </a:r>
          </a:p>
          <a:p>
            <a:pPr algn="l" eaLnBrk="1" hangingPunct="1">
              <a:defRPr/>
            </a:pPr>
            <a:endParaRPr lang="en-US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5241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47142" y="2240279"/>
            <a:ext cx="6405418" cy="394439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/>
              <a:t>Spring Overview</a:t>
            </a:r>
          </a:p>
          <a:p>
            <a:pPr algn="l" eaLnBrk="1" hangingPunct="1">
              <a:defRPr/>
            </a:pPr>
            <a:r>
              <a:rPr lang="en-US" dirty="0"/>
              <a:t>Team Registration Deadline: February 26th</a:t>
            </a:r>
          </a:p>
          <a:p>
            <a:pPr algn="l" eaLnBrk="1" hangingPunct="1">
              <a:defRPr/>
            </a:pPr>
            <a:r>
              <a:rPr lang="en-US" dirty="0"/>
              <a:t>Opening Day: April 6</a:t>
            </a:r>
          </a:p>
          <a:p>
            <a:pPr algn="l">
              <a:defRPr/>
            </a:pPr>
            <a:r>
              <a:rPr lang="en-US" dirty="0"/>
              <a:t>	</a:t>
            </a:r>
            <a:r>
              <a:rPr lang="en-US" sz="2000" dirty="0"/>
              <a:t>NOTE: April Break is April 13-21</a:t>
            </a:r>
          </a:p>
          <a:p>
            <a:pPr algn="l" eaLnBrk="1" hangingPunct="1">
              <a:defRPr/>
            </a:pPr>
            <a:r>
              <a:rPr lang="en-US" dirty="0"/>
              <a:t>Closing Day: June 1st and 2nd</a:t>
            </a:r>
          </a:p>
          <a:p>
            <a:pPr algn="l" eaLnBrk="1" hangingPunct="1">
              <a:defRPr/>
            </a:pPr>
            <a:r>
              <a:rPr lang="en-US" dirty="0"/>
              <a:t>G4 Jamboree:  June 8</a:t>
            </a:r>
            <a:r>
              <a:rPr lang="en-US" baseline="30000" dirty="0"/>
              <a:t>th </a:t>
            </a:r>
            <a:r>
              <a:rPr lang="en-US" dirty="0"/>
              <a:t> (Venue – Mark?)</a:t>
            </a:r>
          </a:p>
          <a:p>
            <a:pPr algn="l" eaLnBrk="1" hangingPunct="1">
              <a:defRPr/>
            </a:pPr>
            <a:r>
              <a:rPr lang="en-US" dirty="0"/>
              <a:t>ECYSA Championship Tournament: June 9-16</a:t>
            </a:r>
          </a:p>
          <a:p>
            <a:pPr algn="l" eaLnBrk="1" hangingPunct="1">
              <a:defRPr/>
            </a:pPr>
            <a:r>
              <a:rPr lang="en-US" dirty="0"/>
              <a:t>MTOC in Lancaster: June 21-23 </a:t>
            </a:r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2939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47142" y="2240279"/>
            <a:ext cx="6405418" cy="426186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800" b="1" dirty="0"/>
              <a:t>Discussion Points and Feedback </a:t>
            </a:r>
          </a:p>
          <a:p>
            <a:pPr algn="l" eaLnBrk="1" hangingPunct="1">
              <a:defRPr/>
            </a:pPr>
            <a:endParaRPr lang="en-US" dirty="0"/>
          </a:p>
          <a:p>
            <a:pPr algn="l" eaLnBrk="1" hangingPunct="1">
              <a:defRPr/>
            </a:pPr>
            <a:r>
              <a:rPr lang="en-US" dirty="0"/>
              <a:t>Player Pass</a:t>
            </a:r>
          </a:p>
          <a:p>
            <a:pPr algn="l" eaLnBrk="1" hangingPunct="1">
              <a:defRPr/>
            </a:pPr>
            <a:r>
              <a:rPr lang="en-US" dirty="0"/>
              <a:t>	-  Add to HS Grade Groups </a:t>
            </a:r>
          </a:p>
          <a:p>
            <a:pPr algn="l" eaLnBrk="1" hangingPunct="1">
              <a:defRPr/>
            </a:pPr>
            <a:r>
              <a:rPr lang="en-US" dirty="0"/>
              <a:t>	- Roster Limits  </a:t>
            </a:r>
          </a:p>
          <a:p>
            <a:pPr algn="l" eaLnBrk="1" hangingPunct="1">
              <a:defRPr/>
            </a:pPr>
            <a:r>
              <a:rPr lang="en-US" dirty="0"/>
              <a:t>	- Flexibility in County Divisions based on 			Division verses ranking</a:t>
            </a:r>
          </a:p>
          <a:p>
            <a:pPr algn="l" eaLnBrk="1" hangingPunct="1">
              <a:defRPr/>
            </a:pPr>
            <a:endParaRPr lang="en-US" dirty="0"/>
          </a:p>
          <a:p>
            <a:pPr algn="l" eaLnBrk="1" hangingPunct="1">
              <a:defRPr/>
            </a:pPr>
            <a:r>
              <a:rPr lang="en-US" dirty="0"/>
              <a:t>10 Team Groupings – How did they work this fall?</a:t>
            </a:r>
          </a:p>
          <a:p>
            <a:pPr algn="l" eaLnBrk="1" hangingPunct="1">
              <a:defRPr/>
            </a:pPr>
            <a:endParaRPr lang="en-US" dirty="0"/>
          </a:p>
          <a:p>
            <a:pPr algn="l" eaLnBrk="1" hangingPunct="1">
              <a:defRPr/>
            </a:pPr>
            <a:endParaRPr lang="en-US" dirty="0"/>
          </a:p>
          <a:p>
            <a:pPr algn="l" eaLnBrk="1" hangingPunct="1">
              <a:defRPr/>
            </a:pPr>
            <a:endParaRPr lang="en-US" dirty="0"/>
          </a:p>
          <a:p>
            <a:pPr algn="l" eaLnBrk="1" hangingPunct="1">
              <a:defRPr/>
            </a:pPr>
            <a:endParaRPr lang="en-US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59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13467" y="2240279"/>
            <a:ext cx="7713133" cy="3762588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b="1" dirty="0"/>
              <a:t>Discussion Points and Feedback 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r>
              <a:rPr lang="en-US" dirty="0"/>
              <a:t>Coach and Parent Behavior 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r>
              <a:rPr lang="en-US" dirty="0"/>
              <a:t>Referee Shortage:  Working on more localized certification classes 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r>
              <a:rPr lang="en-US" dirty="0"/>
              <a:t>MA Youth Soccer Workshop – Group </a:t>
            </a:r>
            <a:r>
              <a:rPr lang="en-US" dirty="0" err="1"/>
              <a:t>Reg</a:t>
            </a:r>
            <a:r>
              <a:rPr lang="en-US" dirty="0"/>
              <a:t> reminder – December 1</a:t>
            </a:r>
            <a:r>
              <a:rPr lang="en-US" baseline="30000" dirty="0"/>
              <a:t>st</a:t>
            </a:r>
            <a:r>
              <a:rPr lang="en-US" dirty="0"/>
              <a:t> 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80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979969" y="2254842"/>
            <a:ext cx="7713133" cy="37625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MA Youth Soccer 50</a:t>
            </a:r>
            <a:r>
              <a:rPr lang="en-US" b="1" baseline="30000" dirty="0"/>
              <a:t>th</a:t>
            </a:r>
            <a:r>
              <a:rPr lang="en-US" b="1" dirty="0"/>
              <a:t> Anniversary Workshop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r>
              <a:rPr lang="en-US" dirty="0"/>
              <a:t>February 3, 2024 at Gillette Stadium 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r>
              <a:rPr lang="en-US" dirty="0"/>
              <a:t>Early Bird Registration </a:t>
            </a:r>
          </a:p>
          <a:p>
            <a:pPr algn="l">
              <a:defRPr/>
            </a:pPr>
            <a:r>
              <a:rPr lang="en-US" dirty="0"/>
              <a:t>	- 10% discount is $100 per attendee</a:t>
            </a:r>
          </a:p>
          <a:p>
            <a:pPr algn="l">
              <a:defRPr/>
            </a:pPr>
            <a:r>
              <a:rPr lang="en-US" dirty="0"/>
              <a:t>	- Groups of 3 or more </a:t>
            </a:r>
          </a:p>
          <a:p>
            <a:pPr algn="l">
              <a:defRPr/>
            </a:pPr>
            <a:r>
              <a:rPr lang="en-US" dirty="0"/>
              <a:t>	- Ends December 1st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312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47142" y="2240279"/>
            <a:ext cx="6405418" cy="3079866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3600" b="1" dirty="0"/>
              <a:t>Other points of interest or questions ??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2964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63880" y="2033779"/>
            <a:ext cx="11628120" cy="5705372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3600" dirty="0"/>
              <a:t>Agenda: </a:t>
            </a:r>
            <a:br>
              <a:rPr lang="en-US" sz="3600" dirty="0"/>
            </a:br>
            <a:r>
              <a:rPr lang="en-US" sz="3600" dirty="0"/>
              <a:t>   	</a:t>
            </a:r>
            <a:r>
              <a:rPr lang="en-US" sz="3100" dirty="0"/>
              <a:t>Welcome 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	Secretaries Report -  Minutes of AGM 2022</a:t>
            </a:r>
            <a:br>
              <a:rPr lang="en-US" sz="3100" dirty="0"/>
            </a:br>
            <a:r>
              <a:rPr lang="en-US" sz="3100" dirty="0"/>
              <a:t>	Treasurers Report -  2023 Financials (Unaudited)</a:t>
            </a:r>
            <a:br>
              <a:rPr lang="en-US" sz="3100" dirty="0"/>
            </a:br>
            <a:r>
              <a:rPr lang="en-US" sz="3100" dirty="0"/>
              <a:t>	</a:t>
            </a:r>
            <a:r>
              <a:rPr lang="en-US" sz="3100" dirty="0" err="1"/>
              <a:t>TOPSoccer</a:t>
            </a:r>
            <a:r>
              <a:rPr lang="en-US" sz="3100" dirty="0"/>
              <a:t> Update</a:t>
            </a:r>
            <a:br>
              <a:rPr lang="en-US" sz="3100" dirty="0"/>
            </a:br>
            <a:r>
              <a:rPr lang="en-US" sz="3100" dirty="0"/>
              <a:t>	USYS University </a:t>
            </a:r>
            <a:br>
              <a:rPr lang="en-US" sz="3100" dirty="0"/>
            </a:br>
            <a:r>
              <a:rPr lang="en-US" sz="3100" dirty="0"/>
              <a:t>	Board Elections </a:t>
            </a:r>
            <a:br>
              <a:rPr lang="en-US" sz="3100" dirty="0"/>
            </a:br>
            <a:r>
              <a:rPr lang="en-US" sz="3100" dirty="0"/>
              <a:t>	Spring Season Overview </a:t>
            </a:r>
            <a:br>
              <a:rPr lang="en-US" sz="3100" dirty="0"/>
            </a:br>
            <a:r>
              <a:rPr lang="en-US" sz="3100" dirty="0"/>
              <a:t>	Discussion and Feedback 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	Open Forum </a:t>
            </a:r>
            <a:br>
              <a:rPr lang="en-US" sz="3100" dirty="0"/>
            </a:br>
            <a:r>
              <a:rPr lang="en-US" sz="3600" dirty="0"/>
              <a:t>	</a:t>
            </a:r>
            <a:br>
              <a:rPr lang="en-US" sz="3600" dirty="0"/>
            </a:br>
            <a:endParaRPr lang="en-US" sz="3600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931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133600" y="2286000"/>
            <a:ext cx="7924800" cy="1828800"/>
          </a:xfrm>
        </p:spPr>
        <p:txBody>
          <a:bodyPr/>
          <a:lstStyle/>
          <a:p>
            <a:pPr eaLnBrk="1" hangingPunct="1">
              <a:defRPr/>
            </a:pPr>
            <a:endParaRPr lang="en-US" sz="3600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691" y="0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76624" y="1770125"/>
            <a:ext cx="11434134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 BLANC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000" dirty="0">
              <a:solidFill>
                <a:srgbClr val="FF0000"/>
              </a:solidFill>
              <a:latin typeface="AR BLANC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 BLANC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AR BLANCA"/>
              </a:rPr>
              <a:t>Secretaries Report – Review and approval of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latin typeface="AR BLANCA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latin typeface="AR BLANCA"/>
              </a:rPr>
              <a:t>2022 Annual General Meeting Minutes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000" dirty="0">
              <a:latin typeface="AR BLANCA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3000" dirty="0">
              <a:latin typeface="AR BLANCA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456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18267" y="2071115"/>
            <a:ext cx="7035800" cy="4431031"/>
          </a:xfrm>
        </p:spPr>
        <p:txBody>
          <a:bodyPr>
            <a:normAutofit fontScale="85000" lnSpcReduction="20000"/>
          </a:bodyPr>
          <a:lstStyle/>
          <a:p>
            <a:pPr lvl="0">
              <a:defRPr/>
            </a:pPr>
            <a:r>
              <a:rPr lang="en-US" altLang="en-US" sz="3100" b="1" dirty="0">
                <a:latin typeface="AR BLANCA"/>
                <a:ea typeface="Calibri" panose="020F0502020204030204" pitchFamily="34" charset="0"/>
                <a:cs typeface="Times New Roman" panose="02020603050405020304" pitchFamily="18" charset="0"/>
              </a:rPr>
              <a:t>Treasurers Report – 2023 Financials 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Audit is still in progress – final statements will be posted when completed. 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DRAFT statements posted</a:t>
            </a:r>
          </a:p>
          <a:p>
            <a:pPr eaLnBrk="1" hangingPunct="1">
              <a:defRPr/>
            </a:pPr>
            <a:endParaRPr lang="en-US" dirty="0"/>
          </a:p>
          <a:p>
            <a:pPr algn="l" eaLnBrk="1" hangingPunct="1">
              <a:defRPr/>
            </a:pPr>
            <a:r>
              <a:rPr lang="en-US" dirty="0"/>
              <a:t>Balance Sheet Summary:</a:t>
            </a:r>
          </a:p>
          <a:p>
            <a:pPr algn="l" eaLnBrk="1" hangingPunct="1">
              <a:defRPr/>
            </a:pPr>
            <a:r>
              <a:rPr lang="en-US" dirty="0"/>
              <a:t>	Net Assets  2023:  $300,062</a:t>
            </a:r>
          </a:p>
          <a:p>
            <a:pPr algn="l" eaLnBrk="1" hangingPunct="1">
              <a:defRPr/>
            </a:pPr>
            <a:r>
              <a:rPr lang="en-US" dirty="0"/>
              <a:t>                                     2022:  $270.389</a:t>
            </a:r>
          </a:p>
          <a:p>
            <a:pPr algn="l" eaLnBrk="1" hangingPunct="1">
              <a:defRPr/>
            </a:pPr>
            <a:r>
              <a:rPr lang="en-US" dirty="0"/>
              <a:t>                                     2021:  $245,804</a:t>
            </a:r>
          </a:p>
          <a:p>
            <a:pPr algn="l" eaLnBrk="1" hangingPunct="1">
              <a:defRPr/>
            </a:pPr>
            <a:r>
              <a:rPr lang="en-US" dirty="0"/>
              <a:t>                                     2020:  $145,597</a:t>
            </a:r>
          </a:p>
          <a:p>
            <a:pPr algn="l" eaLnBrk="1" hangingPunct="1">
              <a:defRPr/>
            </a:pPr>
            <a:r>
              <a:rPr lang="en-US" dirty="0"/>
              <a:t>                                     2019:  $310,405 </a:t>
            </a:r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0138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718733" y="2240279"/>
            <a:ext cx="8229600" cy="306832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5100" b="1" dirty="0"/>
              <a:t>Income Statement Summary</a:t>
            </a:r>
          </a:p>
          <a:p>
            <a:pPr eaLnBrk="1" hangingPunct="1">
              <a:defRPr/>
            </a:pPr>
            <a:endParaRPr lang="en-US" dirty="0"/>
          </a:p>
          <a:p>
            <a:pPr algn="l" eaLnBrk="1" hangingPunct="1">
              <a:defRPr/>
            </a:pPr>
            <a:r>
              <a:rPr lang="en-US" dirty="0"/>
              <a:t>	Total Income:    $ 391,942</a:t>
            </a:r>
          </a:p>
          <a:p>
            <a:pPr algn="l" eaLnBrk="1" hangingPunct="1">
              <a:defRPr/>
            </a:pPr>
            <a:r>
              <a:rPr lang="en-US" dirty="0"/>
              <a:t>	Total Expenses: $ 382,202</a:t>
            </a:r>
          </a:p>
          <a:p>
            <a:pPr algn="l" eaLnBrk="1" hangingPunct="1">
              <a:defRPr/>
            </a:pPr>
            <a:r>
              <a:rPr lang="en-US" dirty="0"/>
              <a:t>        	        Net Profit:  $     9,740</a:t>
            </a:r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117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27811" y="2240279"/>
            <a:ext cx="6824749" cy="363681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sz="4100" dirty="0"/>
              <a:t>USYS University </a:t>
            </a:r>
          </a:p>
          <a:p>
            <a:pPr algn="l">
              <a:defRPr/>
            </a:pPr>
            <a:r>
              <a:rPr lang="en-US" dirty="0"/>
              <a:t>Background:  United Soccer Convention in Philly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r>
              <a:rPr lang="en-US" dirty="0"/>
              <a:t>USYS University is a first-ever gathering of educational resources designed to educate coaches, officials, administrators, players and parents on a broad array of subjects so that they can perform better on, and off, the field of play.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r>
              <a:rPr lang="en-US" dirty="0"/>
              <a:t>Presently 25 State Associations endorse US Youth University with Mass Youth being one of them.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6067D0A-BA9D-9B4B-7C85-8A813250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156" y="5709653"/>
            <a:ext cx="3914993" cy="101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77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227811" y="2240279"/>
            <a:ext cx="6824749" cy="363681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100" dirty="0"/>
              <a:t>USYS University </a:t>
            </a:r>
          </a:p>
          <a:p>
            <a:pPr lvl="0" algn="l">
              <a:defRPr/>
            </a:pPr>
            <a:r>
              <a:rPr lang="en-US" dirty="0">
                <a:solidFill>
                  <a:schemeClr val="dk1"/>
                </a:solidFill>
                <a:ea typeface="Calibri"/>
                <a:cs typeface="Calibri"/>
                <a:sym typeface="Calibri"/>
              </a:rPr>
              <a:t>Goal is to provide a platform to benefit ECYSA Players, Coaches, Officials, Parents &amp; Administrators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r>
              <a:rPr lang="en-US" dirty="0"/>
              <a:t>Training for Coaches 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r>
              <a:rPr lang="en-US" dirty="0"/>
              <a:t>Develop an ECYSA specific course to replace the mandatory coaches meeting</a:t>
            </a:r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6067D0A-BA9D-9B4B-7C85-8A813250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5156" y="5709653"/>
            <a:ext cx="3914993" cy="1019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700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672542" y="3708400"/>
            <a:ext cx="6405418" cy="3079866"/>
          </a:xfrm>
        </p:spPr>
        <p:txBody>
          <a:bodyPr>
            <a:normAutofit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5400" dirty="0"/>
              <a:t>Zoom Presentation </a:t>
            </a:r>
          </a:p>
          <a:p>
            <a:pPr algn="l">
              <a:defRPr/>
            </a:pPr>
            <a:endParaRPr lang="en-US" sz="5400" dirty="0"/>
          </a:p>
          <a:p>
            <a:pPr algn="l">
              <a:defRPr/>
            </a:pPr>
            <a:endParaRPr lang="en-US" dirty="0"/>
          </a:p>
          <a:p>
            <a:pPr algn="l">
              <a:defRPr/>
            </a:pPr>
            <a:endParaRPr lang="en-US" dirty="0"/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6067D0A-BA9D-9B4B-7C85-8A813250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756" y="2390720"/>
            <a:ext cx="3914993" cy="131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57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21920" y="-11582400"/>
            <a:ext cx="11963400" cy="17952720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US" sz="2400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72533" y="3461327"/>
            <a:ext cx="10905067" cy="3079866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sz="3600" dirty="0"/>
              <a:t>Provide Account for all Coaches in ECYSA </a:t>
            </a:r>
          </a:p>
          <a:p>
            <a:pPr>
              <a:defRPr/>
            </a:pPr>
            <a:endParaRPr lang="en-US" sz="3600" dirty="0"/>
          </a:p>
          <a:p>
            <a:pPr>
              <a:defRPr/>
            </a:pPr>
            <a:r>
              <a:rPr lang="en-US" sz="3600" dirty="0"/>
              <a:t>Costs for new program:  $10 per team</a:t>
            </a:r>
          </a:p>
          <a:p>
            <a:pPr algn="l">
              <a:defRPr/>
            </a:pPr>
            <a:endParaRPr lang="en-US" dirty="0"/>
          </a:p>
          <a:p>
            <a:pPr>
              <a:defRPr/>
            </a:pPr>
            <a:r>
              <a:rPr lang="en-US" sz="3600" dirty="0"/>
              <a:t>Increase Coaches Add Fee: $10.00</a:t>
            </a:r>
          </a:p>
        </p:txBody>
      </p:sp>
      <p:pic>
        <p:nvPicPr>
          <p:cNvPr id="1026" name="Picture 2" descr="https://www.ecysa.org/ECYSA/Sites/Default/file/2018/08/29/Field_Ball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1"/>
            <a:ext cx="9144000" cy="1901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131825"/>
            <a:ext cx="1619250" cy="163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46067D0A-BA9D-9B4B-7C85-8A8132503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2756" y="2314520"/>
            <a:ext cx="3914993" cy="131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8643</TotalTime>
  <Words>635</Words>
  <Application>Microsoft Office PowerPoint</Application>
  <PresentationFormat>Widescreen</PresentationFormat>
  <Paragraphs>146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 BLANCA</vt:lpstr>
      <vt:lpstr>Arial</vt:lpstr>
      <vt:lpstr>Calibri</vt:lpstr>
      <vt:lpstr>Calibri Light</vt:lpstr>
      <vt:lpstr>Times New Roman</vt:lpstr>
      <vt:lpstr>Office Theme</vt:lpstr>
      <vt:lpstr>Essex County Youth Soccer Association  Annual General Meeting</vt:lpstr>
      <vt:lpstr>Agenda:      Welcome    Secretaries Report -  Minutes of AGM 2022  Treasurers Report -  2023 Financials (Unaudited)  TOPSoccer Update  USYS University   Board Elections   Spring Season Overview   Discussion and Feedback    Open Forum    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Essex County Youth Soccer Association  Travel Directors Meeting</dc:title>
  <dc:creator>Dean Sidell</dc:creator>
  <cp:lastModifiedBy>Clement, Sharon</cp:lastModifiedBy>
  <cp:revision>27</cp:revision>
  <dcterms:created xsi:type="dcterms:W3CDTF">2023-08-30T16:20:09Z</dcterms:created>
  <dcterms:modified xsi:type="dcterms:W3CDTF">2023-11-24T13:59:03Z</dcterms:modified>
</cp:coreProperties>
</file>